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3"/>
  </p:notesMasterIdLst>
  <p:handoutMasterIdLst>
    <p:handoutMasterId r:id="rId24"/>
  </p:handoutMasterIdLst>
  <p:sldIdLst>
    <p:sldId id="1735" r:id="rId3"/>
    <p:sldId id="1736" r:id="rId4"/>
    <p:sldId id="2279" r:id="rId5"/>
    <p:sldId id="2120" r:id="rId6"/>
    <p:sldId id="2319" r:id="rId7"/>
    <p:sldId id="2295" r:id="rId8"/>
    <p:sldId id="2296" r:id="rId9"/>
    <p:sldId id="2278" r:id="rId10"/>
    <p:sldId id="2138" r:id="rId11"/>
    <p:sldId id="2330" r:id="rId12"/>
    <p:sldId id="2331" r:id="rId13"/>
    <p:sldId id="2332" r:id="rId14"/>
    <p:sldId id="2333" r:id="rId15"/>
    <p:sldId id="2334" r:id="rId16"/>
    <p:sldId id="2335" r:id="rId17"/>
    <p:sldId id="2336" r:id="rId18"/>
    <p:sldId id="2281" r:id="rId19"/>
    <p:sldId id="2139" r:id="rId20"/>
    <p:sldId id="2300" r:id="rId21"/>
    <p:sldId id="1701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90" d="100"/>
          <a:sy n="90" d="100"/>
        </p:scale>
        <p:origin x="119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24-May-21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24-May-21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Training/Extended_Training/Presentations_and_Documents_-_Analytics#Advanced_-_Analytics_Objects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000" dirty="0"/>
              <a:t>Analytics Roles, Consumers and Designers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When an analytics report is “consumed” by a user it is via an analytics object.</a:t>
            </a:r>
          </a:p>
          <a:p>
            <a:r>
              <a:rPr lang="en-US" dirty="0"/>
              <a:t>See </a:t>
            </a:r>
            <a:r>
              <a:rPr lang="en-US" dirty="0">
                <a:hlinkClick r:id="rId2" tooltip="https://knowledge.exlibrisgroup.com/Alma/Training/Extended_Training/Presentations_and_Documents_-_Analytics#Advanced_-_Analytics_Objects"/>
              </a:rPr>
              <a:t>Analytics Objects</a:t>
            </a:r>
            <a:r>
              <a:rPr lang="en-US" dirty="0"/>
              <a:t> for a series of presentations providing in depth details about analytics objects.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2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86968"/>
          </a:xfrm>
        </p:spPr>
        <p:txBody>
          <a:bodyPr>
            <a:noAutofit/>
          </a:bodyPr>
          <a:lstStyle/>
          <a:p>
            <a:r>
              <a:rPr lang="en-US" dirty="0"/>
              <a:t>For scheduled reports a user subscribes to the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DCFF4-43D6-458A-BD74-FA056450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31" y="1419622"/>
            <a:ext cx="2851337" cy="31767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03E184-9478-47EA-9F8C-885D4015918D}"/>
              </a:ext>
            </a:extLst>
          </p:cNvPr>
          <p:cNvSpPr/>
          <p:nvPr/>
        </p:nvSpPr>
        <p:spPr>
          <a:xfrm>
            <a:off x="3995936" y="1995686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F9774-6042-437E-A806-CB5AF44CDE2C}"/>
              </a:ext>
            </a:extLst>
          </p:cNvPr>
          <p:cNvSpPr/>
          <p:nvPr/>
        </p:nvSpPr>
        <p:spPr>
          <a:xfrm>
            <a:off x="3169850" y="3939902"/>
            <a:ext cx="561573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6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8C3AD9-3BE0-4686-86B9-A8489A0A2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670"/>
            <a:ext cx="9144000" cy="2115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86968"/>
          </a:xfrm>
        </p:spPr>
        <p:txBody>
          <a:bodyPr>
            <a:noAutofit/>
          </a:bodyPr>
          <a:lstStyle/>
          <a:p>
            <a:r>
              <a:rPr lang="en-US" dirty="0"/>
              <a:t>Here the user has subscribed to report “COUNTER Release 5 Total Usage by Platform for Previous Fiscal Year”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E184-9478-47EA-9F8C-885D4015918D}"/>
              </a:ext>
            </a:extLst>
          </p:cNvPr>
          <p:cNvSpPr/>
          <p:nvPr/>
        </p:nvSpPr>
        <p:spPr>
          <a:xfrm>
            <a:off x="7740352" y="3682316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F9774-6042-437E-A806-CB5AF44CDE2C}"/>
              </a:ext>
            </a:extLst>
          </p:cNvPr>
          <p:cNvSpPr/>
          <p:nvPr/>
        </p:nvSpPr>
        <p:spPr>
          <a:xfrm>
            <a:off x="179512" y="3651870"/>
            <a:ext cx="2736304" cy="315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63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D18338-E1A6-40D3-A4AF-7733F467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04300"/>
            <a:ext cx="5265991" cy="3607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88638"/>
            <a:ext cx="8424936" cy="586968"/>
          </a:xfrm>
        </p:spPr>
        <p:txBody>
          <a:bodyPr>
            <a:noAutofit/>
          </a:bodyPr>
          <a:lstStyle/>
          <a:p>
            <a:r>
              <a:rPr lang="en-US" dirty="0"/>
              <a:t>The report is emailed to the subscribed user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E184-9478-47EA-9F8C-885D4015918D}"/>
              </a:ext>
            </a:extLst>
          </p:cNvPr>
          <p:cNvSpPr/>
          <p:nvPr/>
        </p:nvSpPr>
        <p:spPr>
          <a:xfrm>
            <a:off x="2195736" y="3507854"/>
            <a:ext cx="11521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4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6479"/>
            <a:ext cx="8424936" cy="586968"/>
          </a:xfrm>
        </p:spPr>
        <p:txBody>
          <a:bodyPr>
            <a:noAutofit/>
          </a:bodyPr>
          <a:lstStyle/>
          <a:p>
            <a:r>
              <a:rPr lang="en-US" sz="1800" dirty="0"/>
              <a:t>Dashboards and reports can be access from the “Reports” section of the analytics menu.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E184-9478-47EA-9F8C-885D4015918D}"/>
              </a:ext>
            </a:extLst>
          </p:cNvPr>
          <p:cNvSpPr/>
          <p:nvPr/>
        </p:nvSpPr>
        <p:spPr>
          <a:xfrm>
            <a:off x="2195736" y="3507854"/>
            <a:ext cx="11521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ECA0E-FC4B-4A2D-9F84-6D832295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75606"/>
            <a:ext cx="4587454" cy="34342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F6757-A66E-4DA1-858B-61A422E39D63}"/>
              </a:ext>
            </a:extLst>
          </p:cNvPr>
          <p:cNvSpPr txBox="1"/>
          <p:nvPr/>
        </p:nvSpPr>
        <p:spPr>
          <a:xfrm>
            <a:off x="265245" y="1406838"/>
            <a:ext cx="158417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Reports and dashboards will appear according to the roles assigned to the object 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358D85-3C97-4EDA-A003-DB7C0B0CA6FD}"/>
              </a:ext>
            </a:extLst>
          </p:cNvPr>
          <p:cNvSpPr/>
          <p:nvPr/>
        </p:nvSpPr>
        <p:spPr>
          <a:xfrm>
            <a:off x="4920358" y="3867894"/>
            <a:ext cx="1235817" cy="198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944C9-6CF1-4C9D-B7DD-3DEB3DA1EE97}"/>
              </a:ext>
            </a:extLst>
          </p:cNvPr>
          <p:cNvSpPr/>
          <p:nvPr/>
        </p:nvSpPr>
        <p:spPr>
          <a:xfrm>
            <a:off x="4920359" y="2694985"/>
            <a:ext cx="165819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424A3-1E4C-435C-A0C1-24678D2F76D1}"/>
              </a:ext>
            </a:extLst>
          </p:cNvPr>
          <p:cNvSpPr txBox="1"/>
          <p:nvPr/>
        </p:nvSpPr>
        <p:spPr>
          <a:xfrm>
            <a:off x="7164288" y="2283718"/>
            <a:ext cx="129614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dashboard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94B8DD-C480-427C-B781-186341353F26}"/>
              </a:ext>
            </a:extLst>
          </p:cNvPr>
          <p:cNvSpPr txBox="1"/>
          <p:nvPr/>
        </p:nvSpPr>
        <p:spPr>
          <a:xfrm>
            <a:off x="7196042" y="3149890"/>
            <a:ext cx="129614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 report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FF2E5C-A3FB-4C45-A074-33FFF9704DD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578558" y="2452995"/>
            <a:ext cx="58573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E676DE-A111-415A-BE13-F22D73A538A6}"/>
              </a:ext>
            </a:extLst>
          </p:cNvPr>
          <p:cNvCxnSpPr>
            <a:cxnSpLocks/>
            <a:stCxn id="12" idx="1"/>
            <a:endCxn id="7" idx="3"/>
          </p:cNvCxnSpPr>
          <p:nvPr/>
        </p:nvCxnSpPr>
        <p:spPr>
          <a:xfrm flipH="1">
            <a:off x="6156175" y="3319167"/>
            <a:ext cx="1039867" cy="648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6985D5-4611-42C1-A2E1-99544DE4CC4C}"/>
              </a:ext>
            </a:extLst>
          </p:cNvPr>
          <p:cNvSpPr txBox="1"/>
          <p:nvPr/>
        </p:nvSpPr>
        <p:spPr>
          <a:xfrm>
            <a:off x="265245" y="3140200"/>
            <a:ext cx="158417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After clicking a reports or  dashboard it will open in a new window.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D3783F-3E55-458D-8F5E-E56BAD40927A}"/>
              </a:ext>
            </a:extLst>
          </p:cNvPr>
          <p:cNvSpPr/>
          <p:nvPr/>
        </p:nvSpPr>
        <p:spPr>
          <a:xfrm>
            <a:off x="2195736" y="4299942"/>
            <a:ext cx="576064" cy="409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3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6479"/>
            <a:ext cx="8424936" cy="586968"/>
          </a:xfrm>
        </p:spPr>
        <p:txBody>
          <a:bodyPr>
            <a:noAutofit/>
          </a:bodyPr>
          <a:lstStyle/>
          <a:p>
            <a:r>
              <a:rPr lang="en-US" sz="1800" dirty="0"/>
              <a:t>Widgets are added via the + sign on the top right of the Alma landing page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EDBA3-A015-4498-BE64-877858CA8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11699"/>
            <a:ext cx="3657600" cy="1104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2D2F4-12B7-4547-AD7A-7579DF9CEEB2}"/>
              </a:ext>
            </a:extLst>
          </p:cNvPr>
          <p:cNvSpPr/>
          <p:nvPr/>
        </p:nvSpPr>
        <p:spPr>
          <a:xfrm>
            <a:off x="5940152" y="1923678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C1839A-A318-49E5-9181-467926BC5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3141919"/>
            <a:ext cx="5610225" cy="981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D656CC-5ADF-4F86-94EB-182F2C3F3389}"/>
              </a:ext>
            </a:extLst>
          </p:cNvPr>
          <p:cNvSpPr txBox="1"/>
          <p:nvPr/>
        </p:nvSpPr>
        <p:spPr>
          <a:xfrm>
            <a:off x="192004" y="2135665"/>
            <a:ext cx="178770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add the widget called “Cataloger Activity”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87279A-E843-4925-AC57-A4B545F0F658}"/>
              </a:ext>
            </a:extLst>
          </p:cNvPr>
          <p:cNvCxnSpPr/>
          <p:nvPr/>
        </p:nvCxnSpPr>
        <p:spPr>
          <a:xfrm>
            <a:off x="1187624" y="3363838"/>
            <a:ext cx="72008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90430B-0B35-4196-878C-E423A4C8FCAA}"/>
              </a:ext>
            </a:extLst>
          </p:cNvPr>
          <p:cNvCxnSpPr>
            <a:stCxn id="17" idx="2"/>
          </p:cNvCxnSpPr>
          <p:nvPr/>
        </p:nvCxnSpPr>
        <p:spPr>
          <a:xfrm>
            <a:off x="1085858" y="2966662"/>
            <a:ext cx="101766" cy="39717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94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6479"/>
            <a:ext cx="8424936" cy="586968"/>
          </a:xfrm>
        </p:spPr>
        <p:txBody>
          <a:bodyPr>
            <a:noAutofit/>
          </a:bodyPr>
          <a:lstStyle/>
          <a:p>
            <a:r>
              <a:rPr lang="en-US" sz="1800" dirty="0"/>
              <a:t>And now the widget appears on the Alma landing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D9E88B-B63E-4341-B258-85CBF0A7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590"/>
            <a:ext cx="9144000" cy="3469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15E1BD-6737-491B-8B45-BF03BC9015E3}"/>
              </a:ext>
            </a:extLst>
          </p:cNvPr>
          <p:cNvSpPr/>
          <p:nvPr/>
        </p:nvSpPr>
        <p:spPr>
          <a:xfrm>
            <a:off x="3491880" y="2283718"/>
            <a:ext cx="2808312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1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Analytics Designers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408BF1F-2064-4E2D-BAFC-14B420CF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663"/>
            <a:ext cx="5364088" cy="3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Analytics Designers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52127"/>
          </a:xfrm>
        </p:spPr>
        <p:txBody>
          <a:bodyPr>
            <a:normAutofit/>
          </a:bodyPr>
          <a:lstStyle/>
          <a:p>
            <a:r>
              <a:rPr lang="en-US" sz="2200" dirty="0"/>
              <a:t>As previously mentioned, a user with role “Designs Analytics” can design, create, edit, delete and work on any analytics reports, analysis, dashboards etc., as well as Data Visualization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4DDE6-64CE-4366-88E1-F97E5E70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6" y="2283718"/>
            <a:ext cx="2177522" cy="1728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67B420-34DF-441C-B423-92BD9436C5E4}"/>
              </a:ext>
            </a:extLst>
          </p:cNvPr>
          <p:cNvSpPr txBox="1"/>
          <p:nvPr/>
        </p:nvSpPr>
        <p:spPr>
          <a:xfrm>
            <a:off x="2936489" y="2219859"/>
            <a:ext cx="425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Analytics = Will open Alma Analytics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FD768-8CD4-4215-8C3E-4092EA46B310}"/>
              </a:ext>
            </a:extLst>
          </p:cNvPr>
          <p:cNvSpPr txBox="1"/>
          <p:nvPr/>
        </p:nvSpPr>
        <p:spPr>
          <a:xfrm>
            <a:off x="2936489" y="2900322"/>
            <a:ext cx="513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Analytics (Primo)  = Will open Primo Analytics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CE8F6-1C9F-4DF1-BEDD-62582CD32BB2}"/>
              </a:ext>
            </a:extLst>
          </p:cNvPr>
          <p:cNvSpPr txBox="1"/>
          <p:nvPr/>
        </p:nvSpPr>
        <p:spPr>
          <a:xfrm>
            <a:off x="2939863" y="2560091"/>
            <a:ext cx="523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Visualization = Will open Alma Data Visualization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3FA28-AB08-41EE-944B-D9E26C2F1EC5}"/>
              </a:ext>
            </a:extLst>
          </p:cNvPr>
          <p:cNvSpPr txBox="1"/>
          <p:nvPr/>
        </p:nvSpPr>
        <p:spPr>
          <a:xfrm>
            <a:off x="2936489" y="3281397"/>
            <a:ext cx="606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Visualization (Primo) = Will open Primo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Analytics Designers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Here we have clicked “Design Analytics”.  We can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new Analysis (report), Dashboard, Filter and Dashboard Prompt.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Perform multiple operations on existing entities such as reports.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E16EF-AA72-474C-BA30-1BEF709F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95686"/>
            <a:ext cx="2133600" cy="1914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1F17E5-CE2E-4099-81FB-C7367578FE2A}"/>
              </a:ext>
            </a:extLst>
          </p:cNvPr>
          <p:cNvSpPr/>
          <p:nvPr/>
        </p:nvSpPr>
        <p:spPr>
          <a:xfrm>
            <a:off x="2771800" y="213970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D44BA-3330-4A78-B254-E0549DF8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799803"/>
            <a:ext cx="2450993" cy="3004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35ECEB-2F65-4B73-A1F2-0849D2D9E666}"/>
              </a:ext>
            </a:extLst>
          </p:cNvPr>
          <p:cNvSpPr/>
          <p:nvPr/>
        </p:nvSpPr>
        <p:spPr>
          <a:xfrm>
            <a:off x="5833500" y="2014570"/>
            <a:ext cx="394684" cy="145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10"/>
            <a:ext cx="8496944" cy="39840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Analytics Roles</a:t>
            </a:r>
          </a:p>
          <a:p>
            <a:pPr lvl="1"/>
            <a:r>
              <a:rPr lang="en-US" dirty="0"/>
              <a:t>Analytics Consumers</a:t>
            </a:r>
          </a:p>
          <a:p>
            <a:pPr lvl="1"/>
            <a:r>
              <a:rPr lang="en-US" dirty="0"/>
              <a:t>Analytics Designers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Alma Analytics may be divided into two types: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by the designer who can create , edit, delete., etc. reports and other entities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Access by the consumer who can view the report as part of dashboard, as a standalone report, receive by email a scheduled report, or view a widget on her or his Alma landing page.  </a:t>
            </a:r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Analytics Roles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window, person&#10;&#10;Description automatically generated">
            <a:extLst>
              <a:ext uri="{FF2B5EF4-FFF2-40B4-BE49-F238E27FC236}">
                <a16:creationId xmlns:a16="http://schemas.microsoft.com/office/drawing/2014/main" id="{566FE430-B4D2-4E6C-A129-947D1651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11890"/>
            <a:ext cx="4752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two roles related specifically to Analytics:</a:t>
            </a:r>
          </a:p>
          <a:p>
            <a:r>
              <a:rPr lang="en-US" dirty="0"/>
              <a:t>Analytics Administrator </a:t>
            </a:r>
          </a:p>
          <a:p>
            <a:pPr lvl="1"/>
            <a:r>
              <a:rPr lang="en-US" dirty="0"/>
              <a:t>Manages Alma Analytics configuration including Analytics Objects List, Analytics User Statistics, and Analytics Citation Attribute Types.</a:t>
            </a:r>
          </a:p>
          <a:p>
            <a:r>
              <a:rPr lang="en-US" dirty="0"/>
              <a:t>Designs Analytics</a:t>
            </a:r>
          </a:p>
          <a:p>
            <a:pPr lvl="1"/>
            <a:r>
              <a:rPr lang="en-US" dirty="0"/>
              <a:t>Permitted to design, create, edit, delete and work on any analytics reports, analysis, dashboards etc., as well as Data Visualization projects.</a:t>
            </a:r>
          </a:p>
        </p:txBody>
      </p:sp>
    </p:spTree>
    <p:extLst>
      <p:ext uri="{BB962C8B-B14F-4D97-AF65-F5344CB8AC3E}">
        <p14:creationId xmlns:p14="http://schemas.microsoft.com/office/powerpoint/2010/main" val="207683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C40E60-65A5-46D2-9221-DAB315CC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034" y="1472815"/>
            <a:ext cx="2509570" cy="3260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5ACDB-FCE1-40D3-AEA9-F681BD692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76" y="1529753"/>
            <a:ext cx="2149434" cy="32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Analytics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771551"/>
            <a:ext cx="2151901" cy="64807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/>
              <a:t>A user with both roles “Analytics Administrator” and “Designs Analytics”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A911B-FAAF-4259-AD54-1F5434610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29753"/>
            <a:ext cx="2165415" cy="320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59E4F4-DDE6-461F-81EB-7EBB4B605A52}"/>
              </a:ext>
            </a:extLst>
          </p:cNvPr>
          <p:cNvSpPr/>
          <p:nvPr/>
        </p:nvSpPr>
        <p:spPr>
          <a:xfrm>
            <a:off x="693233" y="4285000"/>
            <a:ext cx="571895" cy="428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61CCD1B-3939-4670-855F-350B84CD2348}"/>
              </a:ext>
            </a:extLst>
          </p:cNvPr>
          <p:cNvSpPr txBox="1">
            <a:spLocks/>
          </p:cNvSpPr>
          <p:nvPr/>
        </p:nvSpPr>
        <p:spPr>
          <a:xfrm>
            <a:off x="5802009" y="764080"/>
            <a:ext cx="2151901" cy="6480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300" dirty="0"/>
              <a:t>A user with role “Analytics Administrator” but </a:t>
            </a:r>
            <a:r>
              <a:rPr lang="en-US" sz="1300" b="1" dirty="0"/>
              <a:t>not</a:t>
            </a:r>
            <a:r>
              <a:rPr lang="en-US" sz="1300" dirty="0"/>
              <a:t> “Designs Analytics”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51D3D-5863-4C9F-9D8E-1D854F376B08}"/>
              </a:ext>
            </a:extLst>
          </p:cNvPr>
          <p:cNvSpPr/>
          <p:nvPr/>
        </p:nvSpPr>
        <p:spPr>
          <a:xfrm>
            <a:off x="5817289" y="4304996"/>
            <a:ext cx="571895" cy="428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39666D-608F-4F5C-9FA8-4E7E18D74E04}"/>
              </a:ext>
            </a:extLst>
          </p:cNvPr>
          <p:cNvSpPr/>
          <p:nvPr/>
        </p:nvSpPr>
        <p:spPr>
          <a:xfrm>
            <a:off x="1497089" y="1779661"/>
            <a:ext cx="1226222" cy="5995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656012-2C57-4661-994A-D949A7E8A276}"/>
              </a:ext>
            </a:extLst>
          </p:cNvPr>
          <p:cNvSpPr/>
          <p:nvPr/>
        </p:nvSpPr>
        <p:spPr>
          <a:xfrm>
            <a:off x="1468814" y="2764257"/>
            <a:ext cx="1226222" cy="167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FEF64-DD01-492B-8799-B53C3E6BE13E}"/>
              </a:ext>
            </a:extLst>
          </p:cNvPr>
          <p:cNvSpPr/>
          <p:nvPr/>
        </p:nvSpPr>
        <p:spPr>
          <a:xfrm>
            <a:off x="3183053" y="4300581"/>
            <a:ext cx="561258" cy="397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C7D1E3-27B9-4393-A22A-A89226E93089}"/>
              </a:ext>
            </a:extLst>
          </p:cNvPr>
          <p:cNvSpPr/>
          <p:nvPr/>
        </p:nvSpPr>
        <p:spPr>
          <a:xfrm>
            <a:off x="6556982" y="1981650"/>
            <a:ext cx="1111362" cy="397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EF4D6E-099A-4F3C-84C7-5DEEAE5AC7E5}"/>
              </a:ext>
            </a:extLst>
          </p:cNvPr>
          <p:cNvSpPr/>
          <p:nvPr/>
        </p:nvSpPr>
        <p:spPr>
          <a:xfrm>
            <a:off x="4094662" y="1738044"/>
            <a:ext cx="1226222" cy="641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035434-3497-43F3-BFED-C81888274CED}"/>
              </a:ext>
            </a:extLst>
          </p:cNvPr>
          <p:cNvSpPr txBox="1">
            <a:spLocks/>
          </p:cNvSpPr>
          <p:nvPr/>
        </p:nvSpPr>
        <p:spPr>
          <a:xfrm>
            <a:off x="3275856" y="776199"/>
            <a:ext cx="2151901" cy="6480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300" dirty="0"/>
              <a:t>A user with role “Designs Analytics” but </a:t>
            </a:r>
            <a:r>
              <a:rPr lang="en-US" sz="1300" b="1" dirty="0"/>
              <a:t>not</a:t>
            </a:r>
            <a:r>
              <a:rPr lang="en-US" sz="1300" dirty="0"/>
              <a:t> “Analytics Administrator”</a:t>
            </a:r>
          </a:p>
        </p:txBody>
      </p:sp>
    </p:spTree>
    <p:extLst>
      <p:ext uri="{BB962C8B-B14F-4D97-AF65-F5344CB8AC3E}">
        <p14:creationId xmlns:p14="http://schemas.microsoft.com/office/powerpoint/2010/main" val="410436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Analytics Consumers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E04EE-AA26-4F11-A907-4A4D23B8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0"/>
            <a:ext cx="5292080" cy="3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Analytics Consumers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/>
              <a:t>In the context of this discussion a “consumer” is a person who receives or can access an analytics report.</a:t>
            </a:r>
          </a:p>
          <a:p>
            <a:r>
              <a:rPr lang="en-US" dirty="0"/>
              <a:t>The reports can be consumed</a:t>
            </a:r>
          </a:p>
          <a:p>
            <a:pPr lvl="1"/>
            <a:r>
              <a:rPr lang="en-US" dirty="0"/>
              <a:t>Via email as a scheduled report</a:t>
            </a:r>
          </a:p>
          <a:p>
            <a:pPr lvl="1"/>
            <a:r>
              <a:rPr lang="en-US" dirty="0"/>
              <a:t>Via a dashboard accessed from the “Analytics” menu in Alma</a:t>
            </a:r>
          </a:p>
          <a:p>
            <a:pPr lvl="1"/>
            <a:r>
              <a:rPr lang="en-US" dirty="0"/>
              <a:t>Via a report accessed from the “Analytics” menu in Alma</a:t>
            </a:r>
          </a:p>
          <a:p>
            <a:pPr lvl="1"/>
            <a:r>
              <a:rPr lang="en-US" dirty="0"/>
              <a:t>Via a widget on the Alma landing page</a:t>
            </a:r>
          </a:p>
          <a:p>
            <a:pPr lvl="1"/>
            <a:r>
              <a:rPr lang="en-US" dirty="0"/>
              <a:t>Via an API</a:t>
            </a:r>
          </a:p>
          <a:p>
            <a:pPr lvl="1"/>
            <a:r>
              <a:rPr lang="en-US" dirty="0"/>
              <a:t>From within Analytics as a “Designer”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19051</TotalTime>
  <Words>582</Words>
  <Application>Microsoft Office PowerPoint</Application>
  <PresentationFormat>On-screen Show (16:9)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Analytics Roles</vt:lpstr>
      <vt:lpstr>Analytics Roles</vt:lpstr>
      <vt:lpstr>Analytics Roles</vt:lpstr>
      <vt:lpstr>Analytics Consumers</vt:lpstr>
      <vt:lpstr>Analytics Consumers</vt:lpstr>
      <vt:lpstr>Analytics Consumers</vt:lpstr>
      <vt:lpstr>Analytics Consumers</vt:lpstr>
      <vt:lpstr>Analytics Consumers</vt:lpstr>
      <vt:lpstr>Analytics Consumers</vt:lpstr>
      <vt:lpstr>Analytics Consumers</vt:lpstr>
      <vt:lpstr>Analytics Consumers</vt:lpstr>
      <vt:lpstr>Analytics Consumers</vt:lpstr>
      <vt:lpstr>Analytics Designers</vt:lpstr>
      <vt:lpstr>Analytics Designers</vt:lpstr>
      <vt:lpstr>Analytics Designers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1815</cp:revision>
  <dcterms:created xsi:type="dcterms:W3CDTF">2017-01-02T15:10:30Z</dcterms:created>
  <dcterms:modified xsi:type="dcterms:W3CDTF">2021-05-24T12:50:31Z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